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342" r:id="rId9"/>
    <p:sldId id="1097" r:id="rId10"/>
    <p:sldId id="1289" r:id="rId11"/>
    <p:sldId id="1347" r:id="rId12"/>
    <p:sldId id="1358" r:id="rId13"/>
    <p:sldId id="1359" r:id="rId14"/>
    <p:sldId id="1349" r:id="rId15"/>
    <p:sldId id="1360" r:id="rId16"/>
    <p:sldId id="1361" r:id="rId17"/>
    <p:sldId id="1362" r:id="rId18"/>
    <p:sldId id="1313" r:id="rId19"/>
    <p:sldId id="1363" r:id="rId20"/>
    <p:sldId id="1365" r:id="rId21"/>
    <p:sldId id="1297" r:id="rId22"/>
    <p:sldId id="1315" r:id="rId23"/>
    <p:sldId id="1316" r:id="rId24"/>
    <p:sldId id="1322" r:id="rId25"/>
    <p:sldId id="1366" r:id="rId26"/>
    <p:sldId id="1323" r:id="rId27"/>
    <p:sldId id="1324" r:id="rId28"/>
    <p:sldId id="1367" r:id="rId29"/>
    <p:sldId id="1368" r:id="rId30"/>
    <p:sldId id="1369" r:id="rId31"/>
    <p:sldId id="1370" r:id="rId32"/>
    <p:sldId id="1371" r:id="rId3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0000"/>
    <a:srgbClr val="339933"/>
    <a:srgbClr val="FFFFCC"/>
    <a:srgbClr val="C99447"/>
    <a:srgbClr val="2AD09D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6096" autoAdjust="0"/>
  </p:normalViewPr>
  <p:slideViewPr>
    <p:cSldViewPr>
      <p:cViewPr>
        <p:scale>
          <a:sx n="119" d="100"/>
          <a:sy n="119" d="100"/>
        </p:scale>
        <p:origin x="-1626" y="-4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data2.tsherpa.co.kr/tsherpa/MultiMedia/Flash/2020/curri/index.html?flashxmlnum=jmp1130&amp;classa=A8-C1-31-MM-MM-04-02-05-0-0-0-0&amp;classno=MM_31_04/suh_0301_01_0005/suh_0301_01_0005_204_1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hyperlink" Target="https://cdata2.tsherpa.co.kr/tsherpa/MultiMedia/Flash/2020/curri/index.html?flashxmlnum=jmp1130&amp;classa=A8-C1-31-MM-MM-04-02-05-0-0-0-0&amp;classno=MM_31_04/suh_0301_01_0005/suh_0301_01_0005_401_1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data2.tsherpa.co.kr/tsherpa/MultiMedia/Flash/2020/curri/index.html?flashxmlnum=jmp1130&amp;classa=A8-C1-31-MM-MM-04-02-05-0-0-0-0&amp;classno=MM_31_04/suh_0301_01_0005/suh_0301_01_0005_401_1.html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3.png"/><Relationship Id="rId4" Type="http://schemas.openxmlformats.org/officeDocument/2006/relationships/hyperlink" Target="https://cdata2.tsherpa.co.kr/tsherpa/MultiMedia/Flash/2020/curri/index.html?flashxmlnum=jmp1130&amp;classa=A8-C1-31-MM-MM-04-02-05-0-0-0-0&amp;classno=MM_31_04/suh_0301_01_0005/suh_0301_01_0005_401_1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hyperlink" Target="https://cdata2.tsherpa.co.kr/tsherpa/MultiMedia/Flash/2020/curri/index.html?flashxmlnum=jmp1130&amp;classa=A8-C1-31-MM-MM-04-02-05-0-0-0-0&amp;classno=MM_31_04/suh_0301_01_0005/suh_0301_01_0005_401_1.html" TargetMode="External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hyperlink" Target="https://cdata2.tsherpa.co.kr/tsherpa/MultiMedia/Flash/2020/curri/index.html?flashxmlnum=jmp1130&amp;classa=A8-C1-31-MM-MM-04-02-05-0-0-0-0&amp;classno=MM_31_04/suh_0301_01_0005/suh_0301_01_0005_401_1.html" TargetMode="External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626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39441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5232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뺄셈을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어림해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407926" y="12912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352603" y="13268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320626" y="127919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5803890" y="13280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5779438" y="126814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253177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5221200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704464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4680012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7" name="직사각형 106"/>
          <p:cNvSpPr/>
          <p:nvPr/>
        </p:nvSpPr>
        <p:spPr bwMode="auto">
          <a:xfrm>
            <a:off x="2051720" y="2411578"/>
            <a:ext cx="2961720" cy="4053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500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r>
              <a:rPr kumimoji="1" lang="ko-KR" altLang="en-US" sz="1900" b="1" i="0" u="none" strike="noStrike" cap="none" spc="-150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쯤일 것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440" y="2234078"/>
            <a:ext cx="360000" cy="355000"/>
          </a:xfrm>
          <a:prstGeom prst="rect">
            <a:avLst/>
          </a:prstGeom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1" y="2510391"/>
            <a:ext cx="258600" cy="20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4896036" y="1024792"/>
            <a:ext cx="1013650" cy="254406"/>
            <a:chOff x="5253413" y="2035940"/>
            <a:chExt cx="1226799" cy="30790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835447" y="8944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903451" y="23221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구하려는 것을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뺄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셈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07" name="직사각형 106"/>
          <p:cNvSpPr/>
          <p:nvPr/>
        </p:nvSpPr>
        <p:spPr bwMode="auto">
          <a:xfrm>
            <a:off x="2945479" y="2411578"/>
            <a:ext cx="1158621" cy="3333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648 - 135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100" y="2234078"/>
            <a:ext cx="360000" cy="355000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4896036" y="1024792"/>
            <a:ext cx="1013650" cy="254406"/>
            <a:chOff x="5253413" y="2035940"/>
            <a:chExt cx="1226799" cy="30790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6" name="모서리가 둥근 직사각형 45"/>
          <p:cNvSpPr/>
          <p:nvPr/>
        </p:nvSpPr>
        <p:spPr>
          <a:xfrm>
            <a:off x="1049567" y="4257793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731472" y="2597340"/>
            <a:ext cx="5521075" cy="135430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95734"/>
            <a:ext cx="1886390" cy="1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26" y="2695734"/>
            <a:ext cx="1444424" cy="116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22" y="2724389"/>
            <a:ext cx="1032538" cy="113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4562867" y="2044812"/>
            <a:ext cx="2346667" cy="227347"/>
            <a:chOff x="4421577" y="2197503"/>
            <a:chExt cx="2346667" cy="227347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카드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5" name="모서리가 둥근 직사각형 74"/>
          <p:cNvSpPr/>
          <p:nvPr/>
        </p:nvSpPr>
        <p:spPr>
          <a:xfrm>
            <a:off x="1725313" y="4057593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6F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648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3708394" y="4257793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372648" y="4063752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135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4346991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83203" y="2550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704676" y="4048032"/>
            <a:ext cx="2322573" cy="10615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513552" y="3971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 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lvl="0" indent="-228600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_201_1)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0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77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58703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2529010" y="52137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7454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896036" y="1024792"/>
            <a:ext cx="1013650" cy="254406"/>
            <a:chOff x="5253413" y="2035940"/>
            <a:chExt cx="1226799" cy="30790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79" y="4535365"/>
            <a:ext cx="1626142" cy="40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53" y="4548195"/>
            <a:ext cx="1620947" cy="40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363034"/>
            <a:ext cx="1622928" cy="72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3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2309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/ numCard_symbols.png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직사각형 75"/>
          <p:cNvSpPr/>
          <p:nvPr/>
        </p:nvSpPr>
        <p:spPr bwMode="auto">
          <a:xfrm>
            <a:off x="3825786" y="4463526"/>
            <a:ext cx="655885" cy="3441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513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195736" y="4360046"/>
            <a:ext cx="2703136" cy="551120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53"/>
          <p:cNvSpPr txBox="1"/>
          <p:nvPr/>
        </p:nvSpPr>
        <p:spPr>
          <a:xfrm>
            <a:off x="2257517" y="4443245"/>
            <a:ext cx="18800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135=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44" y="4280605"/>
            <a:ext cx="360000" cy="355000"/>
          </a:xfrm>
          <a:prstGeom prst="rect">
            <a:avLst/>
          </a:prstGeom>
        </p:spPr>
      </p:pic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6984268" y="998069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60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81" y="532936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8696" y="53832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35797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타원 9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4896036" y="1024792"/>
            <a:ext cx="1013650" cy="254406"/>
            <a:chOff x="5253413" y="2035940"/>
            <a:chExt cx="1226799" cy="30790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88" y="2420888"/>
            <a:ext cx="4742563" cy="174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/>
          <p:cNvSpPr/>
          <p:nvPr/>
        </p:nvSpPr>
        <p:spPr bwMode="auto">
          <a:xfrm>
            <a:off x="5178849" y="3691326"/>
            <a:ext cx="594957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500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68" y="3573833"/>
            <a:ext cx="360000" cy="355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 bwMode="auto">
          <a:xfrm>
            <a:off x="5293399" y="3074596"/>
            <a:ext cx="480546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948" y="2902161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말하고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어림한 결과와 비교해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94" y="3246680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 bwMode="auto">
          <a:xfrm>
            <a:off x="1069678" y="3199507"/>
            <a:ext cx="4750910" cy="39045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  어림한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500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명과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명만큼 차이가 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88" y="3022007"/>
            <a:ext cx="360000" cy="3550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4896036" y="1024792"/>
            <a:ext cx="1013650" cy="254406"/>
            <a:chOff x="5253413" y="2035940"/>
            <a:chExt cx="1226799" cy="30790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7" name="타원 56"/>
          <p:cNvSpPr/>
          <p:nvPr/>
        </p:nvSpPr>
        <p:spPr>
          <a:xfrm>
            <a:off x="921409" y="3100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078907" y="2666238"/>
            <a:ext cx="828797" cy="3487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513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04" y="2470735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07" y="1588923"/>
            <a:ext cx="5481143" cy="34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9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삽화에 모든 숫자는 타이핑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(2022)/3-1/3_002_2015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%203-1%20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app/resource/contents/lesson01/ops/1/1_1_04.html)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번과 마찬가지로 전자저작물과 같은 효과로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)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6" y="1996391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37" y="1996391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오른쪽 화살표 67"/>
          <p:cNvSpPr/>
          <p:nvPr/>
        </p:nvSpPr>
        <p:spPr>
          <a:xfrm>
            <a:off x="7792485" y="2129756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99" y="326088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/>
          <p:cNvSpPr/>
          <p:nvPr/>
        </p:nvSpPr>
        <p:spPr>
          <a:xfrm>
            <a:off x="591742" y="14620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138412" y="3170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72553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22" y="436723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886064" y="37574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261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1_4_4_01~07.sgv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1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6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191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218580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499" y="47971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2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043" y="1556792"/>
            <a:ext cx="65197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계산한 결과는 얼마인가요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234026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32711"/>
              </p:ext>
            </p:extLst>
          </p:nvPr>
        </p:nvGraphicFramePr>
        <p:xfrm>
          <a:off x="1417751" y="2774466"/>
          <a:ext cx="1866116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529"/>
                <a:gridCol w="466529"/>
                <a:gridCol w="466529"/>
                <a:gridCol w="466529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0" name="타원 49"/>
          <p:cNvSpPr/>
          <p:nvPr/>
        </p:nvSpPr>
        <p:spPr>
          <a:xfrm>
            <a:off x="1295400" y="24483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034864" y="3178335"/>
            <a:ext cx="1479258" cy="4000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513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21" y="2994756"/>
            <a:ext cx="360000" cy="355000"/>
          </a:xfrm>
          <a:prstGeom prst="rect">
            <a:avLst/>
          </a:prstGeom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0739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1_4_4_03.sgv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010495" y="901939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68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938" y="53891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/>
          <p:cNvSpPr/>
          <p:nvPr/>
        </p:nvSpPr>
        <p:spPr>
          <a:xfrm>
            <a:off x="5662684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1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312" y="894493"/>
            <a:ext cx="6918956" cy="482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38111" y="5325624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5776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43" y="538589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78" y="53869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539217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9043" y="1556792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 모형으로 계산했던 과정을 떠올리면서 세로 셈으로 계산하는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 bwMode="auto">
          <a:xfrm>
            <a:off x="418638" y="2492461"/>
            <a:ext cx="6487053" cy="34060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자리의 수끼리 맞추어 적습니다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6276" y="2263581"/>
            <a:ext cx="360000" cy="355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 bwMode="auto">
          <a:xfrm>
            <a:off x="409300" y="2960948"/>
            <a:ext cx="6487053" cy="7560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42900" indent="-342900" algn="just">
              <a:spcBef>
                <a:spcPct val="50000"/>
              </a:spcBef>
              <a:buFontTx/>
              <a:buChar char="-"/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일의 자리부터 십의 자리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백의 자리까지 차례대로 계산합니다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832" y="2840080"/>
            <a:ext cx="360000" cy="355000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2535046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3056648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27478" y="24394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605635" y="51868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08395" y="29029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4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37144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4  2  1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46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746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415=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879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562=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331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31603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6  3  3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 bwMode="auto">
          <a:xfrm>
            <a:off x="5172295" y="2200292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317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841" y="2027857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890250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4  2  1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46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746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415=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879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562=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331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160970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6  3  3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 bwMode="auto">
          <a:xfrm>
            <a:off x="5172295" y="2200292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317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4662" y="3158970"/>
            <a:ext cx="6667165" cy="2123831"/>
            <a:chOff x="114662" y="3158970"/>
            <a:chExt cx="6667165" cy="2123831"/>
          </a:xfrm>
        </p:grpSpPr>
        <p:sp>
          <p:nvSpPr>
            <p:cNvPr id="40" name="직각 삼각형 39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4662" y="3320988"/>
              <a:ext cx="6667165" cy="1773706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260395" y="3158970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44535"/>
              </p:ext>
            </p:extLst>
          </p:nvPr>
        </p:nvGraphicFramePr>
        <p:xfrm>
          <a:off x="1138202" y="3581644"/>
          <a:ext cx="174632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1"/>
                <a:gridCol w="436581"/>
                <a:gridCol w="436581"/>
                <a:gridCol w="43658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23606"/>
              </p:ext>
            </p:extLst>
          </p:nvPr>
        </p:nvGraphicFramePr>
        <p:xfrm>
          <a:off x="3905796" y="3573016"/>
          <a:ext cx="1746324" cy="130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1"/>
                <a:gridCol w="436581"/>
                <a:gridCol w="436581"/>
                <a:gridCol w="436581"/>
              </a:tblGrid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3366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rgbClr val="3366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4518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3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74745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/>
                <a:gridCol w="566258"/>
                <a:gridCol w="2938990"/>
                <a:gridCol w="675797"/>
                <a:gridCol w="1277955"/>
                <a:gridCol w="1789137"/>
                <a:gridCol w="985851"/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마라톤 대회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16~17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올해 처음 참가한 사람은 몇 명인지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16~17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올해 처음 참가한 사람은 몇 명인지 수 카드로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16~17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648-135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수 모형으로 계산하는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16~17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16~17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받아내림이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없는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suh_h_0301_01_0006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cdata2.tsherpa.co.kr/tsherpa/MultiMedia/Flash/2020/curri/index.html?flashxmlnum=jmp1130&amp;classa=A8-C1-31-MM-MM-04-02-05-0-0-0-0&amp;classno=MM_31_04/suh_0301_01_0005/suh_0301_01_0005_204_1.html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영역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교과서에 나오는 수로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638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217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4. 746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5. 415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172497"/>
            <a:ext cx="6912768" cy="408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5048" y="9532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63600" y="2204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63600" y="29229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519772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10025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4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받아내림이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없는 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– (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계산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85" y="3133869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29025"/>
              </p:ext>
            </p:extLst>
          </p:nvPr>
        </p:nvGraphicFramePr>
        <p:xfrm>
          <a:off x="302357" y="256847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900" b="1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90" y="312347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272290"/>
              </p:ext>
            </p:extLst>
          </p:nvPr>
        </p:nvGraphicFramePr>
        <p:xfrm>
          <a:off x="2013381" y="2558034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78926"/>
              </p:ext>
            </p:extLst>
          </p:nvPr>
        </p:nvGraphicFramePr>
        <p:xfrm>
          <a:off x="3743666" y="2558998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46" y="3133869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21525"/>
              </p:ext>
            </p:extLst>
          </p:nvPr>
        </p:nvGraphicFramePr>
        <p:xfrm>
          <a:off x="5422946" y="2558998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TextBox 53"/>
          <p:cNvSpPr txBox="1"/>
          <p:nvPr/>
        </p:nvSpPr>
        <p:spPr>
          <a:xfrm>
            <a:off x="963590" y="3926186"/>
            <a:ext cx="9229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5=2</a:t>
            </a:r>
            <a:endParaRPr lang="ko-KR" altLang="en-US" sz="1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53"/>
          <p:cNvSpPr txBox="1"/>
          <p:nvPr/>
        </p:nvSpPr>
        <p:spPr>
          <a:xfrm>
            <a:off x="2232635" y="4257092"/>
            <a:ext cx="1360950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80</a:t>
            </a:r>
            <a:r>
              <a:rPr lang="ko-KR" altLang="en-US" sz="19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60=20</a:t>
            </a:r>
            <a:endParaRPr lang="ko-KR" altLang="en-US" sz="190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형 설명선 27"/>
          <p:cNvSpPr/>
          <p:nvPr/>
        </p:nvSpPr>
        <p:spPr>
          <a:xfrm>
            <a:off x="842429" y="3854178"/>
            <a:ext cx="1116100" cy="395531"/>
          </a:xfrm>
          <a:prstGeom prst="wedgeEllipseCallout">
            <a:avLst>
              <a:gd name="adj1" fmla="val 347"/>
              <a:gd name="adj2" fmla="val -8825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형 설명선 28"/>
          <p:cNvSpPr/>
          <p:nvPr/>
        </p:nvSpPr>
        <p:spPr>
          <a:xfrm>
            <a:off x="2145193" y="4214218"/>
            <a:ext cx="1477255" cy="395531"/>
          </a:xfrm>
          <a:prstGeom prst="wedgeEllipseCallout">
            <a:avLst>
              <a:gd name="adj1" fmla="val -3689"/>
              <a:gd name="adj2" fmla="val -9301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형 설명선 29"/>
          <p:cNvSpPr/>
          <p:nvPr/>
        </p:nvSpPr>
        <p:spPr>
          <a:xfrm>
            <a:off x="3550624" y="4538254"/>
            <a:ext cx="1900305" cy="432561"/>
          </a:xfrm>
          <a:prstGeom prst="wedgeEllipseCallout">
            <a:avLst>
              <a:gd name="adj1" fmla="val -13888"/>
              <a:gd name="adj2" fmla="val -835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53"/>
          <p:cNvSpPr txBox="1"/>
          <p:nvPr/>
        </p:nvSpPr>
        <p:spPr>
          <a:xfrm>
            <a:off x="3567994" y="4605906"/>
            <a:ext cx="190442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900</a:t>
            </a:r>
            <a:r>
              <a:rPr lang="ko-KR" altLang="en-US" sz="1900" dirty="0" smtClean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400=500</a:t>
            </a:r>
            <a:endParaRPr lang="ko-KR" altLang="en-US" sz="1900" dirty="0" smtClean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24543" y="309291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335978" y="3133809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080046" y="3133869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15516" y="2276872"/>
            <a:ext cx="6601828" cy="287345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2792" y="2203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52736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테두리 반짝 거리는 클릭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내용이 흰 직사각형 화면 안에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삭제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24550" y="3064613"/>
            <a:ext cx="23029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1950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20~21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18~19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709678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4  2  7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sp>
        <p:nvSpPr>
          <p:cNvPr id="90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230=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587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175=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512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961886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4  5  2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 bwMode="auto">
          <a:xfrm>
            <a:off x="5172295" y="2161275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412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841" y="1988840"/>
            <a:ext cx="360000" cy="355000"/>
          </a:xfrm>
          <a:prstGeom prst="rect">
            <a:avLst/>
          </a:prstGeom>
        </p:spPr>
      </p:pic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타원 11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018371" y="1092168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309920"/>
              </p:ext>
            </p:extLst>
          </p:nvPr>
        </p:nvGraphicFramePr>
        <p:xfrm>
          <a:off x="1468246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 bwMode="auto">
          <a:xfrm>
            <a:off x="1792282" y="399997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4  2  7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363" y="3933056"/>
            <a:ext cx="360000" cy="355000"/>
          </a:xfrm>
          <a:prstGeom prst="rect">
            <a:avLst/>
          </a:prstGeom>
        </p:spPr>
      </p:pic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37376"/>
              </p:ext>
            </p:extLst>
          </p:nvPr>
        </p:nvGraphicFramePr>
        <p:xfrm>
          <a:off x="4272019" y="317352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 bwMode="auto">
          <a:xfrm>
            <a:off x="4596055" y="399652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4  5  2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36" y="3929608"/>
            <a:ext cx="360000" cy="355000"/>
          </a:xfrm>
          <a:prstGeom prst="rect">
            <a:avLst/>
          </a:prstGeom>
        </p:spPr>
      </p:pic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179512" y="2975602"/>
            <a:ext cx="6667165" cy="2297688"/>
            <a:chOff x="179512" y="2975602"/>
            <a:chExt cx="6667165" cy="2297688"/>
          </a:xfrm>
        </p:grpSpPr>
        <p:sp>
          <p:nvSpPr>
            <p:cNvPr id="44" name="직각 삼각형 43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79512" y="3320987"/>
              <a:ext cx="6667165" cy="17641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97560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30792"/>
              </p:ext>
            </p:extLst>
          </p:nvPr>
        </p:nvGraphicFramePr>
        <p:xfrm>
          <a:off x="1294674" y="3570218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45853"/>
              </p:ext>
            </p:extLst>
          </p:nvPr>
        </p:nvGraphicFramePr>
        <p:xfrm>
          <a:off x="4035042" y="3530680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230=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587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175=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512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172295" y="2161275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412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519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학교에서 서진이네 집까지의 거리는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537 m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유하네 집까지의 거리는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869 m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학교에서 유하네 집까지의 거리는 서진이네 집까지의 거리보다 얼마나 더 먼지 구해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타원 42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530255" y="3484610"/>
            <a:ext cx="5057970" cy="10245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>
              <a:spcBef>
                <a:spcPts val="1140"/>
              </a:spcBef>
            </a:pPr>
            <a:r>
              <a:rPr lang="ko-KR" altLang="en-US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학교에서 유하네 집까지의 거리는 </a:t>
            </a:r>
            <a:r>
              <a:rPr lang="en-US" altLang="ko-KR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869 m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서진이네 집까지의 거리는 </a:t>
            </a:r>
            <a:r>
              <a:rPr lang="en-US" altLang="ko-KR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537 m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이므로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869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537=332</a:t>
            </a:r>
            <a:r>
              <a:rPr lang="en-US" altLang="ko-KR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en-US" altLang="ko-KR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332 m </a:t>
            </a:r>
            <a:r>
              <a:rPr lang="ko-KR" altLang="en-US" sz="19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더 멉니다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3" y="3307110"/>
            <a:ext cx="360000" cy="355000"/>
          </a:xfrm>
          <a:prstGeom prst="rect">
            <a:avLst/>
          </a:prstGeom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91" y="3573016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0" y="3454328"/>
            <a:ext cx="571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712318" y="3331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459367" y="33701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3" y="4757932"/>
            <a:ext cx="430913" cy="3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타원 58"/>
          <p:cNvSpPr/>
          <p:nvPr/>
        </p:nvSpPr>
        <p:spPr>
          <a:xfrm>
            <a:off x="704092" y="46508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530160" y="4736984"/>
            <a:ext cx="738378" cy="41197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332 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38" y="4626739"/>
            <a:ext cx="360000" cy="355000"/>
          </a:xfrm>
          <a:prstGeom prst="rect">
            <a:avLst/>
          </a:prstGeom>
        </p:spPr>
      </p:pic>
      <p:sp>
        <p:nvSpPr>
          <p:cNvPr id="63" name="타원 62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43"/>
          <p:cNvSpPr txBox="1"/>
          <p:nvPr/>
        </p:nvSpPr>
        <p:spPr>
          <a:xfrm>
            <a:off x="2231740" y="4750610"/>
            <a:ext cx="33297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18371" y="975242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 안에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5228471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1838046" y="2600908"/>
            <a:ext cx="3326830" cy="828092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654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312       796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475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659" y="2780928"/>
            <a:ext cx="432955" cy="432955"/>
          </a:xfrm>
          <a:prstGeom prst="rect">
            <a:avLst/>
          </a:prstGeom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41" y="30878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/>
          <p:cNvSpPr/>
          <p:nvPr/>
        </p:nvSpPr>
        <p:spPr>
          <a:xfrm>
            <a:off x="5546642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349969" y="5068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7"/>
              </a:rPr>
              <a:t>cdata2.tsherpa.co.kr/tsherpa/MultiMedia/Flash/2020/curri/index.html?flashxmlnum=jmp1130&amp;classa=A8-C1-31-MM-MM-04-02-05-0-0-0-0&amp;classno=MM_31_04/suh_0301_01_0005/suh_0301_01_0005_401_1.html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0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91" y="2871391"/>
            <a:ext cx="178101" cy="2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4" y="1623467"/>
            <a:ext cx="357814" cy="35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 안에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5228471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1838046" y="2600908"/>
            <a:ext cx="3326830" cy="828092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654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312       796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475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659" y="2780928"/>
            <a:ext cx="432955" cy="432955"/>
          </a:xfrm>
          <a:prstGeom prst="rect">
            <a:avLst/>
          </a:prstGeom>
        </p:spPr>
      </p:pic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0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91" y="2871391"/>
            <a:ext cx="178101" cy="2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179512" y="2975602"/>
            <a:ext cx="6667165" cy="2297688"/>
            <a:chOff x="179512" y="2975602"/>
            <a:chExt cx="6667165" cy="229768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9512" y="3320987"/>
              <a:ext cx="6667165" cy="17641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97560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57258"/>
              </p:ext>
            </p:extLst>
          </p:nvPr>
        </p:nvGraphicFramePr>
        <p:xfrm>
          <a:off x="1294674" y="3570218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598337"/>
              </p:ext>
            </p:extLst>
          </p:nvPr>
        </p:nvGraphicFramePr>
        <p:xfrm>
          <a:off x="4035042" y="3530680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4" y="1623467"/>
            <a:ext cx="357814" cy="357814"/>
          </a:xfrm>
          <a:prstGeom prst="rect">
            <a:avLst/>
          </a:prstGeom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813565"/>
              </p:ext>
            </p:extLst>
          </p:nvPr>
        </p:nvGraphicFramePr>
        <p:xfrm>
          <a:off x="1468246" y="238488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 bwMode="auto">
          <a:xfrm>
            <a:off x="1792282" y="3207886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4  1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3" y="3140968"/>
            <a:ext cx="360000" cy="355000"/>
          </a:xfrm>
          <a:prstGeom prst="rect">
            <a:avLst/>
          </a:prstGeom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38019"/>
              </p:ext>
            </p:extLst>
          </p:nvPr>
        </p:nvGraphicFramePr>
        <p:xfrm>
          <a:off x="4272019" y="2381436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/>
                <a:gridCol w="323527"/>
                <a:gridCol w="323527"/>
                <a:gridCol w="32352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－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 bwMode="auto">
          <a:xfrm>
            <a:off x="4596055" y="3204438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3  1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36" y="3137520"/>
            <a:ext cx="360000" cy="355000"/>
          </a:xfrm>
          <a:prstGeom prst="rect">
            <a:avLst/>
          </a:prstGeom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https://cdata2.tsherpa.co.kr/tsherpa/MultiMedia/Flash/2020/curri/index.html?flashxmlnum=jmp1130&amp;classa=A8-C1-31-MM-MM-04-02-05-0-0-0-0&amp;classno=MM_31_04/suh_0301_01_0005/suh_0301_01_0005_401_1.html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순서도: 대체 처리 61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6" name="순서도: 대체 처리 65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6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3" t="14300" r="27500" b="13195"/>
          <a:stretch/>
        </p:blipFill>
        <p:spPr bwMode="auto">
          <a:xfrm>
            <a:off x="35862" y="868549"/>
            <a:ext cx="6948406" cy="475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75" y="8763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마라톤 </a:t>
            </a:r>
            <a:r>
              <a:rPr lang="ko-KR" altLang="en-US" sz="36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대회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78524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272220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1_4_1_ani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생각열기 화면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캡쳐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60090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868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427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두 가지 방법으로 계산해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https://cdata2.tsherpa.co.kr/tsherpa/MultiMedia/Flash/2020/curri/index.html?flashxmlnum=jmp1130&amp;classa=A8-C1-31-MM-MM-04-02-05-0-0-0-0&amp;classno=MM_31_04/suh_0301_01_0005/suh_0301_01_0005_401_1.html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0170" y="2222051"/>
            <a:ext cx="901089" cy="450865"/>
            <a:chOff x="502560" y="2240868"/>
            <a:chExt cx="901089" cy="504056"/>
          </a:xfrm>
        </p:grpSpPr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77" y="2240868"/>
              <a:ext cx="896672" cy="504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502560" y="2261906"/>
              <a:ext cx="89800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9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방법 </a:t>
              </a:r>
              <a:r>
                <a:rPr lang="en-US" altLang="ko-KR" sz="19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54587" y="3374179"/>
            <a:ext cx="901089" cy="450865"/>
            <a:chOff x="502560" y="2240868"/>
            <a:chExt cx="901089" cy="504056"/>
          </a:xfrm>
        </p:grpSpPr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77" y="2240868"/>
              <a:ext cx="896672" cy="504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02560" y="2261906"/>
              <a:ext cx="89800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9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방법 </a:t>
              </a:r>
              <a:r>
                <a:rPr lang="en-US" altLang="ko-KR" sz="19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 bwMode="auto">
          <a:xfrm>
            <a:off x="1784692" y="2211468"/>
            <a:ext cx="4623512" cy="963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백의 자리부터 빼주는 방법이 있습니다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800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400, 60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20, 8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계산하면 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441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됩니다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117" y="2060848"/>
            <a:ext cx="360000" cy="3550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 bwMode="auto">
          <a:xfrm>
            <a:off x="1778581" y="3341840"/>
            <a:ext cx="4623512" cy="963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일의 자리부터 빼주는 방법이 있습니다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8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7, 60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20, 800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계산하면 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441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됩니다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228" y="3219441"/>
            <a:ext cx="360000" cy="355000"/>
          </a:xfrm>
          <a:prstGeom prst="rect">
            <a:avLst/>
          </a:prstGeom>
        </p:spPr>
      </p:pic>
      <p:sp>
        <p:nvSpPr>
          <p:cNvPr id="56" name="순서도: 대체 처리 55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순서도: 대체 처리 73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0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https://cdata2.tsherpa.co.kr/tsherpa/MultiMedia/Flash/2020/curri/index.html?flashxmlnum=jmp1130&amp;classa=A8-C1-31-MM-MM-04-02-05-0-0-0-0&amp;classno=MM_31_04/suh_0301_01_0005/suh_0301_01_0005_401_1.html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585081" y="1616718"/>
            <a:ext cx="619268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동네 도서관에 책이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745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 있습니다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사람들이 빌려간 책이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213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권일 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도서관에 몇 권이 남았는지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cxnSp>
        <p:nvCxnSpPr>
          <p:cNvPr id="41" name="직선 연결선 40"/>
          <p:cNvCxnSpPr/>
          <p:nvPr/>
        </p:nvCxnSpPr>
        <p:spPr bwMode="auto">
          <a:xfrm>
            <a:off x="693093" y="1933786"/>
            <a:ext cx="5771445" cy="0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>
            <a:off x="1835297" y="2257822"/>
            <a:ext cx="3650850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666148" y="2257822"/>
            <a:ext cx="1070577" cy="0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7" y="2362336"/>
            <a:ext cx="923810" cy="31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50" y="2359084"/>
            <a:ext cx="754662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543" y="2691952"/>
            <a:ext cx="2982850" cy="2017227"/>
          </a:xfrm>
          <a:prstGeom prst="rect">
            <a:avLst/>
          </a:prstGeom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59" y="478423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13" y="478423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983645" y="4817448"/>
            <a:ext cx="179626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745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213=532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07" y="47107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4608004" y="4783798"/>
            <a:ext cx="6295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24" y="46369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040052" y="4765763"/>
            <a:ext cx="7295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순서도: 대체 처리 68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74" name="순서도: 대체 처리 73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순서도: 대체 처리 94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3"/>
          <p:cNvSpPr txBox="1"/>
          <p:nvPr/>
        </p:nvSpPr>
        <p:spPr>
          <a:xfrm>
            <a:off x="575556" y="1635768"/>
            <a:ext cx="619268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배추를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489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포기를 뽑았는데 이 중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165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포기를 팔았습니다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포기가 남았는지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https://cdata2.tsherpa.co.kr/tsherpa/MultiMedia/Flash/2020/curri/index.html?flashxmlnum=jmp1130&amp;classa=A8-C1-31-MM-MM-04-02-05-0-0-0-0&amp;classno=MM_31_04/suh_0301_01_0005/suh_0301_01_0005_401_1.html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7" y="2362336"/>
            <a:ext cx="923810" cy="31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50" y="2359084"/>
            <a:ext cx="754662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59" y="478423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13" y="478423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983645" y="4817448"/>
            <a:ext cx="179626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489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165=324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07" y="47107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4608004" y="4783798"/>
            <a:ext cx="62958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324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24" y="46369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040052" y="4765763"/>
            <a:ext cx="898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포기</a:t>
            </a:r>
          </a:p>
        </p:txBody>
      </p:sp>
      <p:cxnSp>
        <p:nvCxnSpPr>
          <p:cNvPr id="40" name="직선 연결선 39"/>
          <p:cNvCxnSpPr/>
          <p:nvPr/>
        </p:nvCxnSpPr>
        <p:spPr bwMode="auto">
          <a:xfrm>
            <a:off x="683568" y="1952836"/>
            <a:ext cx="5649313" cy="21486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직선 연결선 45"/>
          <p:cNvCxnSpPr/>
          <p:nvPr/>
        </p:nvCxnSpPr>
        <p:spPr bwMode="auto">
          <a:xfrm>
            <a:off x="6416251" y="1974322"/>
            <a:ext cx="332943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83568" y="2240868"/>
            <a:ext cx="2592288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4643" y="2664024"/>
            <a:ext cx="2798491" cy="2032802"/>
          </a:xfrm>
          <a:prstGeom prst="rect">
            <a:avLst/>
          </a:prstGeom>
        </p:spPr>
      </p:pic>
      <p:sp>
        <p:nvSpPr>
          <p:cNvPr id="66" name="순서도: 대체 처리 65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4" name="순서도: 대체 처리 73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순서도: 대체 처리 79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1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0" y="1736812"/>
            <a:ext cx="3479440" cy="270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60848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마라톤 대회를 중계하고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910" y="1881084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37" y="425125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19577" y="42210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7504" y="1516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0568" y="1849681"/>
            <a:ext cx="1297205" cy="1003255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422484" y="1771132"/>
            <a:ext cx="1179277" cy="8291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3"/>
          <p:cNvSpPr txBox="1"/>
          <p:nvPr/>
        </p:nvSpPr>
        <p:spPr>
          <a:xfrm>
            <a:off x="108340" y="1985935"/>
            <a:ext cx="17273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올해 마라톤 대회에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참가한 사람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 중에서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한 번 넘게 참가한 사람은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0" name="TextBox 43"/>
          <p:cNvSpPr txBox="1"/>
          <p:nvPr/>
        </p:nvSpPr>
        <p:spPr>
          <a:xfrm>
            <a:off x="2346633" y="1892732"/>
            <a:ext cx="125041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올해 처음 참가한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사람은 몇 명인지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어림해 볼까요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3730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1~4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/>
          <p:nvPr/>
        </p:nvSpPr>
        <p:spPr>
          <a:xfrm>
            <a:off x="1138118" y="1252735"/>
            <a:ext cx="1937394" cy="168032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283968" y="1194441"/>
            <a:ext cx="1761267" cy="126245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누르면 확대 화면 사라지기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 영역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삽화와 어울리게 메움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흰배경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주황색 접힌 부분 부자연스러움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98590" y="8007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2640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_6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pdf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이미지 없을 경우 발주해야 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\app\resource\data\01\PDF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1396579"/>
            <a:ext cx="6892585" cy="409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683" y="1664804"/>
            <a:ext cx="3349120" cy="1116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7775" y="11944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62680" y="1486545"/>
            <a:ext cx="678123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467544" y="2780928"/>
            <a:ext cx="2295136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올해 마라톤 대회에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참가한 사람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명 중에서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한 번 넘게 참가한 사람은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TextBox 43"/>
          <p:cNvSpPr txBox="1"/>
          <p:nvPr/>
        </p:nvSpPr>
        <p:spPr>
          <a:xfrm>
            <a:off x="3640452" y="2606207"/>
            <a:ext cx="169774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몇 명인지 어림해 볼까요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640" y="4545124"/>
            <a:ext cx="6931628" cy="11161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498590" y="4399072"/>
            <a:ext cx="678123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3894212" y="2094332"/>
            <a:ext cx="3015255" cy="10664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올해 마라톤 대회에 처음 참가한 사람은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몇 명인지 궁금해 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43" y="1938614"/>
            <a:ext cx="360000" cy="355000"/>
          </a:xfrm>
          <a:prstGeom prst="rect">
            <a:avLst/>
          </a:prstGeom>
        </p:spPr>
      </p:pic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0" y="1736812"/>
            <a:ext cx="3479440" cy="270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37" y="425125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타원 69"/>
          <p:cNvSpPr/>
          <p:nvPr/>
        </p:nvSpPr>
        <p:spPr>
          <a:xfrm>
            <a:off x="300568" y="1849681"/>
            <a:ext cx="1297205" cy="1003255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2422484" y="1771132"/>
            <a:ext cx="1179277" cy="8291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9666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TextBox 43"/>
          <p:cNvSpPr txBox="1"/>
          <p:nvPr/>
        </p:nvSpPr>
        <p:spPr>
          <a:xfrm>
            <a:off x="108340" y="1985935"/>
            <a:ext cx="17273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올해 마라톤 대회에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참가한 사람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 중에서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한 번 넘게 참가한 사람은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TextBox 43"/>
          <p:cNvSpPr txBox="1"/>
          <p:nvPr/>
        </p:nvSpPr>
        <p:spPr>
          <a:xfrm>
            <a:off x="2346633" y="1892732"/>
            <a:ext cx="125041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올해 처음 참가한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사람은 몇 명인지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어림해 볼까요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43"/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참가한 사람은 몇 명이고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번 넘게 참가한 사람은 몇 명인가요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 bwMode="auto">
          <a:xfrm>
            <a:off x="3894212" y="2614586"/>
            <a:ext cx="3015255" cy="4731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참가한 사람은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648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43" y="2401433"/>
            <a:ext cx="360000" cy="355000"/>
          </a:xfrm>
          <a:prstGeom prst="rect">
            <a:avLst/>
          </a:prstGeom>
        </p:spPr>
      </p:pic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0" y="1736812"/>
            <a:ext cx="3479440" cy="270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37" y="425125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/>
          <p:cNvSpPr/>
          <p:nvPr/>
        </p:nvSpPr>
        <p:spPr>
          <a:xfrm>
            <a:off x="300568" y="1849681"/>
            <a:ext cx="1297205" cy="1003255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422484" y="1771132"/>
            <a:ext cx="1179277" cy="8291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4434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 bwMode="auto">
          <a:xfrm>
            <a:off x="3894212" y="3133716"/>
            <a:ext cx="3015255" cy="7093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번 넘게 참가한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사람은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416" y="3665604"/>
            <a:ext cx="360000" cy="355000"/>
          </a:xfrm>
          <a:prstGeom prst="rect">
            <a:avLst/>
          </a:prstGeom>
        </p:spPr>
      </p:pic>
      <p:sp>
        <p:nvSpPr>
          <p:cNvPr id="39" name="TextBox 43"/>
          <p:cNvSpPr txBox="1"/>
          <p:nvPr/>
        </p:nvSpPr>
        <p:spPr>
          <a:xfrm>
            <a:off x="108340" y="1985935"/>
            <a:ext cx="17273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올해 마라톤 대회에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참가한 사람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 중에서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한 번 넘게 참가한 사람은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46633" y="1892732"/>
            <a:ext cx="125041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올해 처음 참가한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사람은 몇 명인지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어림해 볼까요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올해 처음 참가한 사람은 어떻게 구할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3891802" y="2345396"/>
            <a:ext cx="2984454" cy="11556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올해 마라톤 대회에 참가한 사람 수에서 한 번 넘게 참가한 사람 수를 뺍니다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95" y="2151075"/>
            <a:ext cx="360000" cy="355000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0" y="1736812"/>
            <a:ext cx="3479440" cy="270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37" y="425125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300568" y="1849681"/>
            <a:ext cx="1297205" cy="1003255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422484" y="1771132"/>
            <a:ext cx="1179277" cy="82913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4434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08340" y="1985935"/>
            <a:ext cx="17273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올해 마라톤 대회에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참가한 사람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648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 중에서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한 번 넘게 참가한 사람은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135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명입니다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9" name="TextBox 43"/>
          <p:cNvSpPr txBox="1"/>
          <p:nvPr/>
        </p:nvSpPr>
        <p:spPr>
          <a:xfrm>
            <a:off x="2346633" y="1892732"/>
            <a:ext cx="125041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올해 처음 참가한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사람은 몇 명인지</a:t>
            </a:r>
            <a:endParaRPr lang="en-US" altLang="ko-KR" sz="11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어림해 볼까요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80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받아내림이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없는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)-(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결과를 어림할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18~19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16~17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88894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받아내림이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없는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)-(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의 계산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원리를 이해하고 계산할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뺼셈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뺄셈을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42911</TotalTime>
  <Words>2764</Words>
  <Application>Microsoft Office PowerPoint</Application>
  <PresentationFormat>화면 슬라이드 쇼(4:3)</PresentationFormat>
  <Paragraphs>1059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7422</cp:revision>
  <cp:lastPrinted>2021-12-20T01:30:02Z</cp:lastPrinted>
  <dcterms:created xsi:type="dcterms:W3CDTF">2008-07-15T12:19:11Z</dcterms:created>
  <dcterms:modified xsi:type="dcterms:W3CDTF">2022-01-07T10:05:46Z</dcterms:modified>
</cp:coreProperties>
</file>